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ato"/>
      <p:regular r:id="rId15"/>
      <p:bold r:id="rId16"/>
      <p:italic r:id="rId17"/>
      <p:boldItalic r:id="rId18"/>
    </p:embeddedFont>
    <p:embeddedFont>
      <p:font typeface="Arial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slide" Target="slides/slide9.xml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ialBlack-regular.fntdata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e65b57f852_1_0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3e65b57f852_1_0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3e65b57f852_1_0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e65b57f852_1_14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3e65b57f852_1_14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3e65b57f852_1_14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e65b57f852_1_58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e65b57f852_1_58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e65b57f852_1_58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e65b57f852_1_85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e65b57f852_1_85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e65b57f852_1_85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e65b57f852_1_115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e65b57f852_1_115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e65b57f852_1_115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e65b57f852_1_135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e65b57f852_1_135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e65b57f852_1_135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e65b57f852_1_150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e65b57f852_1_150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e65b57f852_1_150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65b57f852_1_182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3e65b57f852_1_182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e65b57f852_1_182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e65b57f852_1_222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e65b57f852_1_222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3e65b57f852_1_222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hyperlink" Target="mailto:hawe66@kaist.ac.kr" TargetMode="External"/><Relationship Id="rId6" Type="http://schemas.openxmlformats.org/officeDocument/2006/relationships/hyperlink" Target="http://github.com/hawe66" TargetMode="External"/><Relationship Id="rId7" Type="http://schemas.openxmlformats.org/officeDocument/2006/relationships/hyperlink" Target="https://hawe66.github.io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gif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gif"/><Relationship Id="rId4" Type="http://schemas.openxmlformats.org/officeDocument/2006/relationships/image" Target="../media/image8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1B2A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" y="731520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" name="Google Shape;5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5880" y="73152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640075" y="1676124"/>
            <a:ext cx="7772400" cy="13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rPr b="1" lang="ko" sz="3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Portfolio</a:t>
            </a:r>
            <a:endParaRPr b="1" i="0" sz="32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080" y="3291840"/>
            <a:ext cx="2743200" cy="36576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640080" y="3566160"/>
            <a:ext cx="4572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ko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조영하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200"/>
              <a:buFont typeface="Arial"/>
              <a:buNone/>
            </a:pPr>
            <a:r>
              <a:rPr b="0" i="0" lang="ko" sz="12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KAIST 뇌인지공학 석사 (BML Lab)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200"/>
              <a:buFont typeface="Arial"/>
              <a:buNone/>
            </a:pPr>
            <a:r>
              <a:rPr b="0" i="0" lang="ko" sz="12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LG CNS GenAI사업팀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100"/>
              <a:buFont typeface="Arial"/>
              <a:buNone/>
            </a:pPr>
            <a:r>
              <a:rPr b="0" i="0" lang="ko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hawe66@kaist.ac.kr</a:t>
            </a:r>
            <a:r>
              <a:rPr b="0" i="0" lang="ko" sz="11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  |  </a:t>
            </a:r>
            <a:r>
              <a:rPr b="0" i="0" lang="ko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github.com/hawe66</a:t>
            </a:r>
            <a:r>
              <a:rPr b="0" i="0" lang="ko" sz="11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b="0" i="0" lang="ko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https://hawe66.github.io/</a:t>
            </a:r>
            <a:r>
              <a:rPr b="0" i="0" lang="ko" sz="11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640080" y="27432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600"/>
              <a:buFont typeface="Arial Black"/>
              <a:buNone/>
            </a:pPr>
            <a:r>
              <a:rPr b="1" lang="ko" sz="2600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Outline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640080" y="731520"/>
            <a:ext cx="7772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300"/>
              <a:buFont typeface="Arial"/>
              <a:buNone/>
            </a:pPr>
            <a:r>
              <a:rPr b="0" i="0" lang="ko" sz="13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뇌인지 </a:t>
            </a:r>
            <a:r>
              <a:rPr lang="ko" sz="1300">
                <a:solidFill>
                  <a:srgbClr val="90A4AE"/>
                </a:solidFill>
              </a:rPr>
              <a:t>기반 AI/ML </a:t>
            </a:r>
            <a:r>
              <a:rPr b="0" i="0" lang="ko" sz="13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연구 → LLM 시스템 구축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40080" y="1097280"/>
            <a:ext cx="1097280" cy="36576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457200" y="2141304"/>
            <a:ext cx="1463100" cy="731400"/>
          </a:xfrm>
          <a:prstGeom prst="rect">
            <a:avLst/>
          </a:prstGeom>
          <a:solidFill>
            <a:srgbClr val="0D1B2A"/>
          </a:solidFill>
          <a:ln cap="flat" cmpd="sng" w="1905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457200" y="2141304"/>
            <a:ext cx="1463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졸업연구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EUP · SPCN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457200" y="2964264"/>
            <a:ext cx="1463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의도 추론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RL 시뮬레이션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1920240" y="2141304"/>
            <a:ext cx="274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600"/>
              <a:buFont typeface="Calibri"/>
              <a:buNone/>
            </a:pPr>
            <a:r>
              <a:rPr b="0" i="0" lang="ko" sz="16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194560" y="2141304"/>
            <a:ext cx="1463100" cy="731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2194560" y="2141304"/>
            <a:ext cx="1463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추천시스템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백엔드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2194560" y="2964264"/>
            <a:ext cx="1463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시스템 설계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파이프라인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657600" y="2141304"/>
            <a:ext cx="274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600"/>
              <a:buFont typeface="Calibri"/>
              <a:buNone/>
            </a:pPr>
            <a:r>
              <a:rPr b="0" i="0" lang="ko" sz="16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3931920" y="2141304"/>
            <a:ext cx="1463100" cy="731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3931920" y="2141304"/>
            <a:ext cx="1463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KG Explorer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931920" y="2964264"/>
            <a:ext cx="1463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자연어→</a:t>
            </a:r>
            <a:r>
              <a:rPr lang="ko" sz="800">
                <a:solidFill>
                  <a:srgbClr val="90A4AE"/>
                </a:solidFill>
              </a:rPr>
              <a:t>그래프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생성 파이프라인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394960" y="2141304"/>
            <a:ext cx="274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600"/>
              <a:buFont typeface="Calibri"/>
              <a:buNone/>
            </a:pPr>
            <a:r>
              <a:rPr b="0" i="0" lang="ko" sz="16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669280" y="2141304"/>
            <a:ext cx="1463100" cy="731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5669280" y="2141304"/>
            <a:ext cx="1463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LLM as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 Judge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669280" y="2964264"/>
            <a:ext cx="1463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생성 품질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평가 체계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7132320" y="2141304"/>
            <a:ext cx="274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600"/>
              <a:buFont typeface="Calibri"/>
              <a:buNone/>
            </a:pPr>
            <a:r>
              <a:rPr b="0" i="0" lang="ko" sz="16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7406640" y="2141304"/>
            <a:ext cx="1463100" cy="731400"/>
          </a:xfrm>
          <a:prstGeom prst="rect">
            <a:avLst/>
          </a:prstGeom>
          <a:solidFill>
            <a:srgbClr val="1565C0"/>
          </a:solidFill>
          <a:ln cap="flat" cmpd="sng" w="1905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7406640" y="2141304"/>
            <a:ext cx="1463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LG CNS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실무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7406640" y="2964264"/>
            <a:ext cx="1463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에이전트 PoC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도메인 적응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90A4AE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640080" y="27432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600"/>
              <a:buFont typeface="Arial Black"/>
              <a:buNone/>
            </a:pPr>
            <a:r>
              <a:rPr b="1" i="0" lang="ko" sz="2600" u="none" cap="none" strike="noStrike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졸업연구: 이벤트 단위 예측 </a:t>
            </a:r>
            <a:r>
              <a:rPr b="1" i="0" lang="ko" sz="2000" u="none" cap="none" strike="noStrike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(E</a:t>
            </a:r>
            <a:r>
              <a:rPr b="1" lang="ko" sz="2000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vent </a:t>
            </a:r>
            <a:r>
              <a:rPr b="1" i="0" lang="ko" sz="2000" u="none" cap="none" strike="noStrike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Unit Prediction)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411475" y="859601"/>
            <a:ext cx="8229600" cy="4572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594330" y="815200"/>
            <a:ext cx="786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3F2FD"/>
              </a:buClr>
              <a:buSzPts val="1100"/>
              <a:buFont typeface="Arial"/>
              <a:buNone/>
            </a:pPr>
            <a:r>
              <a:rPr b="1" i="0" lang="ko" sz="1100" u="none" cap="none" strike="noStrike">
                <a:solidFill>
                  <a:srgbClr val="E3F2FD"/>
                </a:solidFill>
                <a:latin typeface="Arial"/>
                <a:ea typeface="Arial"/>
                <a:cs typeface="Arial"/>
                <a:sym typeface="Arial"/>
              </a:rPr>
              <a:t>연구 질문  </a:t>
            </a:r>
            <a:r>
              <a:rPr b="0" i="0" lang="ko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사람은 연속적인 환경을 이벤트 단위로 나누어 예측하는데, 이 구조를 계산 모델로 설계하고 검증할 수 있는가?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411480" y="1389333"/>
            <a:ext cx="7772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65100"/>
              </a:buClr>
              <a:buSzPts val="1100"/>
              <a:buFont typeface="Arial"/>
              <a:buNone/>
            </a:pPr>
            <a:r>
              <a:rPr b="1" i="0" lang="ko" sz="1100" u="none" cap="none" strike="noStrike">
                <a:solidFill>
                  <a:srgbClr val="E65100"/>
                </a:solidFill>
                <a:latin typeface="Arial"/>
                <a:ea typeface="Arial"/>
                <a:cs typeface="Arial"/>
                <a:sym typeface="Arial"/>
              </a:rPr>
              <a:t>문제: 이를 검증할 실험 환경이 존재하지 않음 → 실험 플랫폼과 계산 모델을 직접 설계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90A4A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594351" y="1704408"/>
            <a:ext cx="2583000" cy="359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89775" lIns="89775" spcFirstLastPara="1" rIns="89775" wrap="square" tIns="8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594351" y="1704408"/>
            <a:ext cx="2583000" cy="359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44875" lIns="89775" spcFirstLastPara="1" rIns="89775" wrap="square" tIns="44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7"/>
              <a:buFont typeface="Calibri"/>
              <a:buNone/>
            </a:pPr>
            <a:r>
              <a:rPr b="1" i="0" lang="ko" sz="127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Prediction</a:t>
            </a:r>
            <a:endParaRPr b="0" i="0" sz="127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809381" y="3698961"/>
            <a:ext cx="2233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875" lIns="79775" spcFirstLastPara="1" rIns="79775" wrap="square" tIns="39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960"/>
              <a:buFont typeface="Calibri"/>
              <a:buNone/>
            </a:pPr>
            <a:r>
              <a:rPr b="0" i="0" lang="ko" sz="960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목표 상태 설정</a:t>
            </a:r>
            <a:endParaRPr b="0" i="0" sz="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960"/>
              <a:buFont typeface="Calibri"/>
              <a:buNone/>
            </a:pPr>
            <a:r>
              <a:rPr b="0" i="0" lang="ko" sz="960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+ 하위 궤적 그리기</a:t>
            </a:r>
            <a:endParaRPr b="0" i="0" sz="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3282702" y="1704408"/>
            <a:ext cx="2453700" cy="319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3282712" y="1704408"/>
            <a:ext cx="2517000" cy="3591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39875" lIns="79750" spcFirstLastPara="1" rIns="79750" wrap="square" tIns="39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34"/>
              <a:buFont typeface="Calibri"/>
              <a:buNone/>
            </a:pPr>
            <a:r>
              <a:rPr b="1" i="0" lang="ko" sz="1134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Gameplay</a:t>
            </a:r>
            <a:endParaRPr b="0" i="0" sz="113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3402523" y="3698961"/>
            <a:ext cx="2233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875" lIns="79775" spcFirstLastPara="1" rIns="79775" wrap="square" tIns="39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960"/>
              <a:buFont typeface="Calibri"/>
              <a:buNone/>
            </a:pPr>
            <a:r>
              <a:rPr b="0" i="0" lang="ko" sz="960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예측에 따라</a:t>
            </a:r>
            <a:endParaRPr b="0" i="0" sz="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960"/>
              <a:buFont typeface="Calibri"/>
              <a:buNone/>
            </a:pPr>
            <a:r>
              <a:rPr b="0" i="0" lang="ko" sz="960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행동 실행</a:t>
            </a:r>
            <a:endParaRPr b="0" i="0" sz="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5906141" y="1702641"/>
            <a:ext cx="2518200" cy="368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89925" lIns="89925" spcFirstLastPara="1" rIns="89925" wrap="square" tIns="89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5895248" y="1713534"/>
            <a:ext cx="2518200" cy="368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44950" lIns="89925" spcFirstLastPara="1" rIns="89925" wrap="square" tIns="44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9"/>
              <a:buFont typeface="Calibri"/>
              <a:buNone/>
            </a:pPr>
            <a:r>
              <a:rPr b="1" i="0" lang="ko" sz="12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Update</a:t>
            </a:r>
            <a:endParaRPr b="0" i="0" sz="12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6224397" y="3698962"/>
            <a:ext cx="2233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9875" lIns="79775" spcFirstLastPara="1" rIns="79775" wrap="square" tIns="39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960"/>
              <a:buFont typeface="Calibri"/>
              <a:buNone/>
            </a:pPr>
            <a:r>
              <a:rPr b="0" i="0" lang="ko" sz="960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이전 예측 vs 실제 비교</a:t>
            </a:r>
            <a:endParaRPr b="0" i="0" sz="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960"/>
              <a:buFont typeface="Calibri"/>
              <a:buNone/>
            </a:pPr>
            <a:r>
              <a:rPr b="0" i="0" lang="ko" sz="960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→ 전략 수정</a:t>
            </a:r>
            <a:endParaRPr b="0" i="0" sz="9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594328" y="4186724"/>
            <a:ext cx="7180500" cy="359100"/>
          </a:xfrm>
          <a:prstGeom prst="rect">
            <a:avLst/>
          </a:prstGeom>
          <a:solidFill>
            <a:srgbClr val="EFF6FF"/>
          </a:solidFill>
          <a:ln>
            <a:noFill/>
          </a:ln>
        </p:spPr>
        <p:txBody>
          <a:bodyPr anchorCtr="0" anchor="ctr" bIns="79775" lIns="79775" spcFirstLastPara="1" rIns="79775" wrap="square" tIns="7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602428" y="4186724"/>
            <a:ext cx="48000" cy="359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79775" lIns="79775" spcFirstLastPara="1" rIns="79775" wrap="square" tIns="7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793788" y="4186724"/>
            <a:ext cx="68616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82F6"/>
              </a:buClr>
              <a:buSzPts val="873"/>
              <a:buFont typeface="Calibri"/>
              <a:buNone/>
            </a:pPr>
            <a:r>
              <a:rPr b="1" i="0" lang="ko" sz="873" u="none" cap="none" strike="noStrike">
                <a:solidFill>
                  <a:srgbClr val="3B82F6"/>
                </a:solidFill>
                <a:latin typeface="Calibri"/>
                <a:ea typeface="Calibri"/>
                <a:cs typeface="Calibri"/>
                <a:sym typeface="Calibri"/>
              </a:rPr>
              <a:t>Human  </a:t>
            </a:r>
            <a:r>
              <a:rPr b="0" i="0" lang="ko" sz="873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온라인 실험 플랫폼 직접 설계·개발 (Unity WebGL + Firebase)  ·  97명 참가, 82명 데이터 분석  ·  5개 환경</a:t>
            </a:r>
            <a:endParaRPr b="0" i="0" sz="87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608458" y="4660363"/>
            <a:ext cx="7180500" cy="359100"/>
          </a:xfrm>
          <a:prstGeom prst="rect">
            <a:avLst/>
          </a:prstGeom>
          <a:solidFill>
            <a:srgbClr val="ECFDF5"/>
          </a:solidFill>
          <a:ln>
            <a:noFill/>
          </a:ln>
        </p:spPr>
        <p:txBody>
          <a:bodyPr anchorCtr="0" anchor="ctr" bIns="79775" lIns="79775" spcFirstLastPara="1" rIns="79775" wrap="square" tIns="7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608458" y="4660363"/>
            <a:ext cx="48000" cy="35910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79775" lIns="79775" spcFirstLastPara="1" rIns="79775" wrap="square" tIns="7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807919" y="4660363"/>
            <a:ext cx="68616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873"/>
              <a:buFont typeface="Calibri"/>
              <a:buNone/>
            </a:pPr>
            <a:r>
              <a:rPr b="1" i="0" lang="ko" sz="873" u="none" cap="none" strike="noStrik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AI  </a:t>
            </a:r>
            <a:r>
              <a:rPr b="0" i="0" lang="ko" sz="873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동일 환경에서 계산 모델 학습·평가 (Phy-Q 벤치마크 기반 학습 환경 구축)  ·  슬라이드 3에서 상세</a:t>
            </a:r>
            <a:endParaRPr b="0" i="0" sz="87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2200" l="0" r="0" t="0"/>
          <a:stretch/>
        </p:blipFill>
        <p:spPr>
          <a:xfrm>
            <a:off x="602421" y="2152179"/>
            <a:ext cx="2582942" cy="141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2701" y="2145035"/>
            <a:ext cx="2517273" cy="141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7307" y="2157490"/>
            <a:ext cx="2517265" cy="1391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640080" y="27432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600"/>
              <a:buFont typeface="Arial Black"/>
              <a:buNone/>
            </a:pPr>
            <a:r>
              <a:rPr b="1" i="0" lang="ko" sz="2600" u="none" cap="none" strike="noStrike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EUP: 계산 모델 설계 및 검증 결과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640080" y="731520"/>
            <a:ext cx="7772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300"/>
              <a:buFont typeface="Arial"/>
              <a:buNone/>
            </a:pPr>
            <a:r>
              <a:rPr b="0" i="0" lang="ko" sz="13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시간축 VAE 기반 모델 + 인지 원리 모듈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90A4A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2797883" y="1051550"/>
            <a:ext cx="3915300" cy="3061500"/>
          </a:xfrm>
          <a:prstGeom prst="rect">
            <a:avLst/>
          </a:prstGeom>
          <a:solidFill>
            <a:srgbClr val="F5F7FA"/>
          </a:solidFill>
          <a:ln cap="flat" cmpd="sng" w="9000">
            <a:solidFill>
              <a:srgbClr val="D1D5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475" lIns="86475" spcFirstLastPara="1" rIns="86475" wrap="square" tIns="8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2345450" y="1068857"/>
            <a:ext cx="4670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75" spcFirstLastPara="1" rIns="86475" wrap="square" tIns="43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46"/>
              <a:buFont typeface="Calibri"/>
              <a:buNone/>
            </a:pPr>
            <a:r>
              <a:rPr b="0" i="1" lang="ko" sz="946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Backbone: VTA (시간적 추상화 기반 시퀀스 모델)</a:t>
            </a:r>
            <a:endParaRPr b="0" i="0" sz="94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408287" y="1051550"/>
            <a:ext cx="2294100" cy="3061500"/>
          </a:xfrm>
          <a:prstGeom prst="rect">
            <a:avLst/>
          </a:prstGeom>
          <a:solidFill>
            <a:srgbClr val="FFF7ED"/>
          </a:solidFill>
          <a:ln cap="flat" cmpd="sng" w="12000">
            <a:solidFill>
              <a:srgbClr val="D1D5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475" lIns="86475" spcFirstLastPara="1" rIns="86475" wrap="square" tIns="8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698361" y="1094803"/>
            <a:ext cx="1643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75" spcFirstLastPara="1" rIns="86475" wrap="square" tIns="43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1040"/>
              <a:buFont typeface="Calibri"/>
              <a:buNone/>
            </a:pPr>
            <a:r>
              <a:rPr b="1" i="0" lang="ko" sz="1040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Counterfactual</a:t>
            </a:r>
            <a:endParaRPr b="0" i="0" sz="10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682564" y="3246122"/>
            <a:ext cx="1556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75" spcFirstLastPara="1" rIns="86475" wrap="square" tIns="43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899"/>
              <a:buFont typeface="Calibri"/>
              <a:buNone/>
            </a:pPr>
            <a:r>
              <a:rPr b="1" i="0" lang="ko" sz="899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인과 시뮬레이션으로</a:t>
            </a:r>
            <a:endParaRPr b="0" i="0" sz="89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899"/>
              <a:buFont typeface="Calibri"/>
              <a:buNone/>
            </a:pPr>
            <a:r>
              <a:rPr b="1" i="0" lang="ko" sz="899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이벤트 경계 발견</a:t>
            </a:r>
            <a:endParaRPr b="0" i="0" sz="89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682564" y="3639146"/>
            <a:ext cx="1556700" cy="475500"/>
          </a:xfrm>
          <a:prstGeom prst="rect">
            <a:avLst/>
          </a:prstGeom>
          <a:solidFill>
            <a:srgbClr val="FEF3C7"/>
          </a:solidFill>
          <a:ln cap="flat" cmpd="sng" w="9525">
            <a:solidFill>
              <a:srgbClr val="D1D5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475" lIns="86475" spcFirstLastPara="1" rIns="86475" wrap="square" tIns="8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855625" y="3649717"/>
            <a:ext cx="1470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757"/>
              <a:buFont typeface="Calibri"/>
              <a:buNone/>
            </a:pPr>
            <a:r>
              <a:rPr b="1" i="0" lang="ko" sz="757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착안: </a:t>
            </a:r>
            <a:r>
              <a:rPr b="0" i="0" lang="ko" sz="757" u="none" cap="none" strike="noStrike">
                <a:solidFill>
                  <a:srgbClr val="92400E"/>
                </a:solidFill>
                <a:latin typeface="Calibri"/>
                <a:ea typeface="Calibri"/>
                <a:cs typeface="Calibri"/>
                <a:sym typeface="Calibri"/>
              </a:rPr>
              <a:t>인과성이 이벤트 간 연결을 강화한다는 인지 연구</a:t>
            </a:r>
            <a:endParaRPr b="0" i="0" sz="75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2621181" y="2089407"/>
            <a:ext cx="2592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75" spcFirstLastPara="1" rIns="86475" wrap="square" tIns="43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1324"/>
              <a:buFont typeface="Calibri"/>
              <a:buNone/>
            </a:pPr>
            <a:r>
              <a:rPr b="0" i="0" lang="ko" sz="1324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324" u="none" cap="none" strike="noStrike">
              <a:solidFill>
                <a:srgbClr val="6B72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6850663" y="1051550"/>
            <a:ext cx="2101800" cy="3061500"/>
          </a:xfrm>
          <a:prstGeom prst="rect">
            <a:avLst/>
          </a:prstGeom>
          <a:solidFill>
            <a:srgbClr val="ECFDF5"/>
          </a:solidFill>
          <a:ln cap="flat" cmpd="sng" w="12000">
            <a:solidFill>
              <a:srgbClr val="D1D5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475" lIns="86475" spcFirstLastPara="1" rIns="86475" wrap="square" tIns="8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7102251" y="1094803"/>
            <a:ext cx="1643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75" spcFirstLastPara="1" rIns="86475" wrap="square" tIns="43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040"/>
              <a:buFont typeface="Calibri"/>
              <a:buNone/>
            </a:pPr>
            <a:r>
              <a:rPr b="1" i="0" lang="ko" sz="1040" u="none" cap="none" strike="noStrik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Fill-in</a:t>
            </a:r>
            <a:endParaRPr b="0" i="0" sz="10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7145495" y="3269738"/>
            <a:ext cx="1556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75" spcFirstLastPara="1" rIns="86475" wrap="square" tIns="43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899"/>
              <a:buFont typeface="Calibri"/>
              <a:buNone/>
            </a:pPr>
            <a:r>
              <a:rPr b="1" i="0" lang="ko" sz="899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경계 상태를 먼저 예측</a:t>
            </a:r>
            <a:endParaRPr b="0" i="0" sz="89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899"/>
              <a:buFont typeface="Calibri"/>
              <a:buNone/>
            </a:pPr>
            <a:r>
              <a:rPr b="1" i="0" lang="ko" sz="899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→ 중간 과정을 추론</a:t>
            </a:r>
            <a:endParaRPr b="0" i="0" sz="89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7153224" y="3651756"/>
            <a:ext cx="1556700" cy="475500"/>
          </a:xfrm>
          <a:prstGeom prst="rect">
            <a:avLst/>
          </a:prstGeom>
          <a:solidFill>
            <a:srgbClr val="D1FAE5"/>
          </a:solidFill>
          <a:ln cap="flat" cmpd="sng" w="9525">
            <a:solidFill>
              <a:srgbClr val="D1D5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475" lIns="86475" spcFirstLastPara="1" rIns="86475" wrap="square" tIns="8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7212283" y="3661525"/>
            <a:ext cx="1470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757"/>
              <a:buFont typeface="Calibri"/>
              <a:buNone/>
            </a:pPr>
            <a:r>
              <a:rPr b="1" i="0" lang="ko" sz="757" u="none" cap="none" strike="noStrike">
                <a:solidFill>
                  <a:srgbClr val="10B981"/>
                </a:solidFill>
                <a:latin typeface="Calibri"/>
                <a:ea typeface="Calibri"/>
                <a:cs typeface="Calibri"/>
                <a:sym typeface="Calibri"/>
              </a:rPr>
              <a:t>착안: </a:t>
            </a:r>
            <a:r>
              <a:rPr b="0" i="0" lang="ko" sz="757" u="none" cap="none" strike="noStrike">
                <a:solidFill>
                  <a:srgbClr val="065F46"/>
                </a:solidFill>
                <a:latin typeface="Calibri"/>
                <a:ea typeface="Calibri"/>
                <a:cs typeface="Calibri"/>
                <a:sym typeface="Calibri"/>
              </a:rPr>
              <a:t>사람은 목표 상태를 먼저 보고 중간을 채운다는 인지 연구</a:t>
            </a:r>
            <a:endParaRPr b="0" i="0" sz="75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6626256" y="2089407"/>
            <a:ext cx="2592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225" lIns="86475" spcFirstLastPara="1" rIns="86475" wrap="square" tIns="43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324"/>
              <a:buFont typeface="Calibri"/>
              <a:buNone/>
            </a:pPr>
            <a:r>
              <a:rPr b="0" i="0" lang="ko" sz="1324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←</a:t>
            </a:r>
            <a:endParaRPr b="0" i="0" sz="1324" u="none" cap="none" strike="noStrike">
              <a:solidFill>
                <a:srgbClr val="6B72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1233246" y="4113081"/>
            <a:ext cx="61407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00302" lvl="0" marL="432436" marR="0" rtl="0" algn="l">
              <a:spcBef>
                <a:spcPts val="0"/>
              </a:spcBef>
              <a:spcAft>
                <a:spcPts val="0"/>
              </a:spcAft>
              <a:buSzPts val="1324"/>
              <a:buFont typeface="Calibri"/>
              <a:buChar char="●"/>
            </a:pPr>
            <a:r>
              <a:rPr lang="ko" sz="1324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시간 축으로 확장한 VAE 모델 VTA를 Backbone 모델로 활용 (시간 축에서의 압축)</a:t>
            </a:r>
            <a:endParaRPr sz="1324">
              <a:solidFill>
                <a:srgbClr val="1A1A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02" lvl="0" marL="432436" marR="0" rtl="0" algn="l">
              <a:spcBef>
                <a:spcPts val="0"/>
              </a:spcBef>
              <a:spcAft>
                <a:spcPts val="0"/>
              </a:spcAft>
              <a:buSzPts val="1324"/>
              <a:buFont typeface="Calibri"/>
              <a:buChar char="●"/>
            </a:pPr>
            <a:r>
              <a:rPr lang="ko" sz="1324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인지 과학 기반으로 설계한 </a:t>
            </a:r>
            <a:r>
              <a:rPr b="0" i="0" lang="ko" sz="1324" u="none" cap="none" strike="noStrike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두 모듈 추가 시 </a:t>
            </a:r>
            <a:r>
              <a:rPr b="1" i="0" lang="ko" sz="1324" u="none" cap="none" strike="noStrike">
                <a:solidFill>
                  <a:srgbClr val="1E2761"/>
                </a:solidFill>
                <a:latin typeface="Calibri"/>
                <a:ea typeface="Calibri"/>
                <a:cs typeface="Calibri"/>
                <a:sym typeface="Calibri"/>
              </a:rPr>
              <a:t>reconstruction loss 감소 + KL 유지</a:t>
            </a:r>
            <a:r>
              <a:rPr b="0" i="0" lang="ko" sz="1324" u="none" cap="none" strike="noStrike">
                <a:solidFill>
                  <a:srgbClr val="6B728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32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6909211" y="1870046"/>
            <a:ext cx="19476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525" lIns="38525" spcFirstLastPara="1" rIns="38525" wrap="square" tIns="38525">
            <a:spAutoFit/>
          </a:bodyPr>
          <a:lstStyle/>
          <a:p>
            <a:pPr indent="-131086" lvl="0" marL="19261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8"/>
              <a:buFont typeface="Lato"/>
              <a:buChar char="●"/>
            </a:pPr>
            <a:r>
              <a:rPr lang="ko" sz="54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GRU: 1) event level transition, 2) predict event boundary state</a:t>
            </a:r>
            <a:endParaRPr sz="548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131086" lvl="0" marL="19261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8"/>
              <a:buFont typeface="Lato"/>
              <a:buChar char="●"/>
            </a:pPr>
            <a:r>
              <a:rPr lang="ko" sz="54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event transformer inputting  boundary state at both ends</a:t>
            </a:r>
            <a:endParaRPr sz="548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131086" lvl="1" marL="38522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8"/>
              <a:buFont typeface="Lato"/>
              <a:buChar char="○"/>
            </a:pPr>
            <a:r>
              <a:rPr lang="ko" sz="54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event masking per data within the batch</a:t>
            </a:r>
            <a:endParaRPr sz="548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430" y="1665138"/>
            <a:ext cx="1947744" cy="92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 b="713" l="0" r="0" t="4194"/>
          <a:stretch/>
        </p:blipFill>
        <p:spPr>
          <a:xfrm>
            <a:off x="8104392" y="2629084"/>
            <a:ext cx="577879" cy="44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8221" y="2585581"/>
            <a:ext cx="611062" cy="4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/>
          <p:nvPr/>
        </p:nvSpPr>
        <p:spPr>
          <a:xfrm>
            <a:off x="7535222" y="2127299"/>
            <a:ext cx="121800" cy="150000"/>
          </a:xfrm>
          <a:prstGeom prst="ellipse">
            <a:avLst/>
          </a:prstGeom>
          <a:noFill/>
          <a:ln cap="flat" cmpd="sng" w="80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525" lIns="38525" spcFirstLastPara="1" rIns="38525" wrap="square" tIns="38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9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8271705" y="2127299"/>
            <a:ext cx="121800" cy="150000"/>
          </a:xfrm>
          <a:prstGeom prst="ellipse">
            <a:avLst/>
          </a:prstGeom>
          <a:noFill/>
          <a:ln cap="flat" cmpd="sng" w="80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8525" lIns="38525" spcFirstLastPara="1" rIns="38525" wrap="square" tIns="38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9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7477638" y="2252831"/>
            <a:ext cx="75965" cy="577251"/>
          </a:xfrm>
          <a:custGeom>
            <a:rect b="b" l="l" r="r" t="t"/>
            <a:pathLst>
              <a:path extrusionOk="0" h="68072" w="8387">
                <a:moveTo>
                  <a:pt x="8387" y="0"/>
                </a:moveTo>
                <a:cubicBezTo>
                  <a:pt x="6990" y="5927"/>
                  <a:pt x="47" y="24215"/>
                  <a:pt x="5" y="35560"/>
                </a:cubicBezTo>
                <a:cubicBezTo>
                  <a:pt x="-37" y="46905"/>
                  <a:pt x="6778" y="62653"/>
                  <a:pt x="8133" y="68072"/>
                </a:cubicBezTo>
              </a:path>
            </a:pathLst>
          </a:custGeom>
          <a:noFill/>
          <a:ln cap="flat" cmpd="sng" w="80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47" name="Google Shape;147;p17"/>
          <p:cNvSpPr/>
          <p:nvPr/>
        </p:nvSpPr>
        <p:spPr>
          <a:xfrm>
            <a:off x="8207217" y="2252831"/>
            <a:ext cx="75965" cy="577251"/>
          </a:xfrm>
          <a:custGeom>
            <a:rect b="b" l="l" r="r" t="t"/>
            <a:pathLst>
              <a:path extrusionOk="0" h="68072" w="8387">
                <a:moveTo>
                  <a:pt x="8387" y="0"/>
                </a:moveTo>
                <a:cubicBezTo>
                  <a:pt x="6990" y="5927"/>
                  <a:pt x="47" y="24215"/>
                  <a:pt x="5" y="35560"/>
                </a:cubicBezTo>
                <a:cubicBezTo>
                  <a:pt x="-37" y="46905"/>
                  <a:pt x="6778" y="62653"/>
                  <a:pt x="8133" y="68072"/>
                </a:cubicBezTo>
              </a:path>
            </a:pathLst>
          </a:custGeom>
          <a:noFill/>
          <a:ln cap="flat" cmpd="sng" w="80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pic>
        <p:nvPicPr>
          <p:cNvPr descr="라인, 도표, 원이(가) 표시된 사진&#10;&#10;자동 생성된 설명" id="148" name="Google Shape;14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7687" y="1546785"/>
            <a:ext cx="3651399" cy="1097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7"/>
          <p:cNvCxnSpPr/>
          <p:nvPr/>
        </p:nvCxnSpPr>
        <p:spPr>
          <a:xfrm>
            <a:off x="5454864" y="1556083"/>
            <a:ext cx="0" cy="1088100"/>
          </a:xfrm>
          <a:prstGeom prst="straightConnector1">
            <a:avLst/>
          </a:prstGeom>
          <a:noFill/>
          <a:ln cap="flat" cmpd="sng" w="16075">
            <a:solidFill>
              <a:srgbClr val="4EA7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17"/>
          <p:cNvSpPr txBox="1"/>
          <p:nvPr/>
        </p:nvSpPr>
        <p:spPr>
          <a:xfrm>
            <a:off x="5126601" y="1377272"/>
            <a:ext cx="656700" cy="195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8950" lIns="57900" spcFirstLastPara="1" rIns="57900" wrap="square" tIns="28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82">
                <a:latin typeface="Arial"/>
                <a:ea typeface="Arial"/>
                <a:cs typeface="Arial"/>
                <a:sym typeface="Arial"/>
              </a:rPr>
              <a:t> </a:t>
            </a:r>
            <a:endParaRPr sz="929"/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1337" y="2952084"/>
            <a:ext cx="1641704" cy="70543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/>
          <p:nvPr/>
        </p:nvSpPr>
        <p:spPr>
          <a:xfrm>
            <a:off x="4841747" y="2459066"/>
            <a:ext cx="144300" cy="144000"/>
          </a:xfrm>
          <a:prstGeom prst="ellipse">
            <a:avLst/>
          </a:prstGeom>
          <a:noFill/>
          <a:ln cap="flat" cmpd="sng" w="160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200" lIns="77200" spcFirstLastPara="1" rIns="77200" wrap="square" tIns="77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82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3" name="Google Shape;153;p17"/>
          <p:cNvCxnSpPr>
            <a:stCxn id="152" idx="4"/>
          </p:cNvCxnSpPr>
          <p:nvPr/>
        </p:nvCxnSpPr>
        <p:spPr>
          <a:xfrm>
            <a:off x="4913897" y="2603066"/>
            <a:ext cx="6600" cy="301800"/>
          </a:xfrm>
          <a:prstGeom prst="straightConnector1">
            <a:avLst/>
          </a:prstGeom>
          <a:noFill/>
          <a:ln cap="flat" cmpd="sng" w="160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17"/>
          <p:cNvSpPr txBox="1"/>
          <p:nvPr/>
        </p:nvSpPr>
        <p:spPr>
          <a:xfrm>
            <a:off x="2847888" y="2912544"/>
            <a:ext cx="2020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6475" lIns="86475" spcFirstLastPara="1" rIns="86475" wrap="square" tIns="8647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35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X: 각 프레임마다 실제 상태</a:t>
            </a:r>
            <a:br>
              <a:rPr lang="ko" sz="1135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ko" sz="1135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M: event </a:t>
            </a:r>
            <a:r>
              <a:rPr b="1" lang="ko" sz="1135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segmentation</a:t>
            </a:r>
            <a:br>
              <a:rPr b="1" lang="ko" sz="1135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ko" sz="1135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Z: event </a:t>
            </a:r>
            <a:r>
              <a:rPr b="1" lang="ko" sz="1135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model</a:t>
            </a:r>
            <a:endParaRPr b="1" sz="1135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76278" lvl="0" marL="432436" rtl="0" algn="l">
              <a:lnSpc>
                <a:spcPct val="115000"/>
              </a:lnSpc>
              <a:spcBef>
                <a:spcPts val="1135"/>
              </a:spcBef>
              <a:spcAft>
                <a:spcPts val="0"/>
              </a:spcAft>
              <a:buClr>
                <a:srgbClr val="595959"/>
              </a:buClr>
              <a:buSzPts val="946"/>
              <a:buFont typeface="Lato"/>
              <a:buChar char="-"/>
            </a:pPr>
            <a:r>
              <a:rPr lang="ko" sz="946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z</a:t>
            </a:r>
            <a:r>
              <a:rPr baseline="-25000" lang="ko" sz="946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ko" sz="946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: 새가 돌을 향해 날아가 맞춤</a:t>
            </a:r>
            <a:endParaRPr sz="946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76278" lvl="0" marL="43243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46"/>
              <a:buFont typeface="Lato"/>
              <a:buChar char="-"/>
            </a:pPr>
            <a:r>
              <a:rPr lang="ko" sz="946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z</a:t>
            </a:r>
            <a:r>
              <a:rPr baseline="-25000" lang="ko" sz="946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ko" sz="946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: 돌이 맞고 떨어짐</a:t>
            </a:r>
            <a:endParaRPr sz="946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스크린샷, 직사각형, 사각형, 픽셀이(가) 표시된 사진&#10;&#10;자동 생성된 설명" id="155" name="Google Shape;15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6158" y="2405131"/>
            <a:ext cx="906545" cy="6029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7"/>
          <p:cNvCxnSpPr/>
          <p:nvPr/>
        </p:nvCxnSpPr>
        <p:spPr>
          <a:xfrm>
            <a:off x="994097" y="2666107"/>
            <a:ext cx="114300" cy="154500"/>
          </a:xfrm>
          <a:prstGeom prst="straightConnector1">
            <a:avLst/>
          </a:prstGeom>
          <a:noFill/>
          <a:ln cap="flat" cmpd="sng" w="10925">
            <a:solidFill>
              <a:srgbClr val="42AB5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57" name="Google Shape;157;p17"/>
          <p:cNvSpPr/>
          <p:nvPr/>
        </p:nvSpPr>
        <p:spPr>
          <a:xfrm>
            <a:off x="684000" y="2816838"/>
            <a:ext cx="426655" cy="72504"/>
          </a:xfrm>
          <a:custGeom>
            <a:rect b="b" l="l" r="r" t="t"/>
            <a:pathLst>
              <a:path extrusionOk="0" h="168613" w="992221">
                <a:moveTo>
                  <a:pt x="0" y="168613"/>
                </a:moveTo>
                <a:cubicBezTo>
                  <a:pt x="25152" y="158552"/>
                  <a:pt x="32455" y="158215"/>
                  <a:pt x="51881" y="142673"/>
                </a:cubicBezTo>
                <a:cubicBezTo>
                  <a:pt x="56655" y="138853"/>
                  <a:pt x="59382" y="132436"/>
                  <a:pt x="64851" y="129702"/>
                </a:cubicBezTo>
                <a:cubicBezTo>
                  <a:pt x="77079" y="123588"/>
                  <a:pt x="92386" y="124316"/>
                  <a:pt x="103762" y="116732"/>
                </a:cubicBezTo>
                <a:cubicBezTo>
                  <a:pt x="110247" y="112409"/>
                  <a:pt x="116095" y="106927"/>
                  <a:pt x="123217" y="103762"/>
                </a:cubicBezTo>
                <a:cubicBezTo>
                  <a:pt x="135711" y="98209"/>
                  <a:pt x="149158" y="95115"/>
                  <a:pt x="162128" y="90792"/>
                </a:cubicBezTo>
                <a:lnTo>
                  <a:pt x="181583" y="84307"/>
                </a:lnTo>
                <a:cubicBezTo>
                  <a:pt x="188068" y="79983"/>
                  <a:pt x="193916" y="74502"/>
                  <a:pt x="201038" y="71336"/>
                </a:cubicBezTo>
                <a:cubicBezTo>
                  <a:pt x="213531" y="65783"/>
                  <a:pt x="226979" y="62689"/>
                  <a:pt x="239949" y="58366"/>
                </a:cubicBezTo>
                <a:cubicBezTo>
                  <a:pt x="246434" y="56204"/>
                  <a:pt x="252772" y="53539"/>
                  <a:pt x="259404" y="51881"/>
                </a:cubicBezTo>
                <a:cubicBezTo>
                  <a:pt x="268051" y="49719"/>
                  <a:pt x="276808" y="47957"/>
                  <a:pt x="285345" y="45396"/>
                </a:cubicBezTo>
                <a:cubicBezTo>
                  <a:pt x="298440" y="41468"/>
                  <a:pt x="310992" y="35742"/>
                  <a:pt x="324255" y="32426"/>
                </a:cubicBezTo>
                <a:cubicBezTo>
                  <a:pt x="332902" y="30264"/>
                  <a:pt x="341626" y="28390"/>
                  <a:pt x="350196" y="25941"/>
                </a:cubicBezTo>
                <a:cubicBezTo>
                  <a:pt x="356769" y="24063"/>
                  <a:pt x="363019" y="21113"/>
                  <a:pt x="369651" y="19455"/>
                </a:cubicBezTo>
                <a:cubicBezTo>
                  <a:pt x="380345" y="16781"/>
                  <a:pt x="391204" y="14782"/>
                  <a:pt x="402077" y="12970"/>
                </a:cubicBezTo>
                <a:cubicBezTo>
                  <a:pt x="439093" y="6801"/>
                  <a:pt x="467828" y="4223"/>
                  <a:pt x="505838" y="0"/>
                </a:cubicBezTo>
                <a:cubicBezTo>
                  <a:pt x="557719" y="2162"/>
                  <a:pt x="609678" y="2912"/>
                  <a:pt x="661481" y="6485"/>
                </a:cubicBezTo>
                <a:cubicBezTo>
                  <a:pt x="672478" y="7243"/>
                  <a:pt x="683147" y="10579"/>
                  <a:pt x="693907" y="12970"/>
                </a:cubicBezTo>
                <a:cubicBezTo>
                  <a:pt x="723311" y="19504"/>
                  <a:pt x="726424" y="21648"/>
                  <a:pt x="758758" y="32426"/>
                </a:cubicBezTo>
                <a:lnTo>
                  <a:pt x="797668" y="45396"/>
                </a:lnTo>
                <a:cubicBezTo>
                  <a:pt x="804153" y="47558"/>
                  <a:pt x="810492" y="50223"/>
                  <a:pt x="817124" y="51881"/>
                </a:cubicBezTo>
                <a:cubicBezTo>
                  <a:pt x="825771" y="54043"/>
                  <a:pt x="834527" y="55805"/>
                  <a:pt x="843064" y="58366"/>
                </a:cubicBezTo>
                <a:cubicBezTo>
                  <a:pt x="856159" y="62295"/>
                  <a:pt x="868711" y="68020"/>
                  <a:pt x="881975" y="71336"/>
                </a:cubicBezTo>
                <a:cubicBezTo>
                  <a:pt x="921181" y="81137"/>
                  <a:pt x="899456" y="75002"/>
                  <a:pt x="946826" y="90792"/>
                </a:cubicBezTo>
                <a:cubicBezTo>
                  <a:pt x="953311" y="92954"/>
                  <a:pt x="960593" y="93485"/>
                  <a:pt x="966281" y="97277"/>
                </a:cubicBezTo>
                <a:cubicBezTo>
                  <a:pt x="988280" y="111943"/>
                  <a:pt x="980225" y="104736"/>
                  <a:pt x="992221" y="116732"/>
                </a:cubicBezTo>
              </a:path>
            </a:pathLst>
          </a:custGeom>
          <a:noFill/>
          <a:ln cap="flat" cmpd="sng" w="1092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19675" lIns="39350" spcFirstLastPara="1" rIns="39350" wrap="square" tIns="1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스크린샷, 직사각형, 사각형, 픽셀이(가) 표시된 사진&#10;&#10;자동 생성된 설명" id="158" name="Google Shape;15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96236" y="2405755"/>
            <a:ext cx="906545" cy="60296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/>
          <p:nvPr/>
        </p:nvSpPr>
        <p:spPr>
          <a:xfrm>
            <a:off x="2028344" y="2844247"/>
            <a:ext cx="63300" cy="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675" lIns="39350" spcFirstLastPara="1" rIns="39350" wrap="square" tIns="1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7"/>
          <p:cNvCxnSpPr/>
          <p:nvPr/>
        </p:nvCxnSpPr>
        <p:spPr>
          <a:xfrm>
            <a:off x="1907529" y="2671068"/>
            <a:ext cx="114300" cy="154500"/>
          </a:xfrm>
          <a:prstGeom prst="straightConnector1">
            <a:avLst/>
          </a:prstGeom>
          <a:noFill/>
          <a:ln cap="flat" cmpd="sng" w="10925">
            <a:solidFill>
              <a:srgbClr val="42AB5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1" name="Google Shape;161;p17"/>
          <p:cNvSpPr/>
          <p:nvPr/>
        </p:nvSpPr>
        <p:spPr>
          <a:xfrm>
            <a:off x="1588069" y="2809944"/>
            <a:ext cx="426655" cy="72504"/>
          </a:xfrm>
          <a:custGeom>
            <a:rect b="b" l="l" r="r" t="t"/>
            <a:pathLst>
              <a:path extrusionOk="0" h="168613" w="992221">
                <a:moveTo>
                  <a:pt x="0" y="168613"/>
                </a:moveTo>
                <a:cubicBezTo>
                  <a:pt x="25152" y="158552"/>
                  <a:pt x="32455" y="158215"/>
                  <a:pt x="51881" y="142673"/>
                </a:cubicBezTo>
                <a:cubicBezTo>
                  <a:pt x="56655" y="138853"/>
                  <a:pt x="59382" y="132436"/>
                  <a:pt x="64851" y="129702"/>
                </a:cubicBezTo>
                <a:cubicBezTo>
                  <a:pt x="77079" y="123588"/>
                  <a:pt x="92386" y="124316"/>
                  <a:pt x="103762" y="116732"/>
                </a:cubicBezTo>
                <a:cubicBezTo>
                  <a:pt x="110247" y="112409"/>
                  <a:pt x="116095" y="106927"/>
                  <a:pt x="123217" y="103762"/>
                </a:cubicBezTo>
                <a:cubicBezTo>
                  <a:pt x="135711" y="98209"/>
                  <a:pt x="149158" y="95115"/>
                  <a:pt x="162128" y="90792"/>
                </a:cubicBezTo>
                <a:lnTo>
                  <a:pt x="181583" y="84307"/>
                </a:lnTo>
                <a:cubicBezTo>
                  <a:pt x="188068" y="79983"/>
                  <a:pt x="193916" y="74502"/>
                  <a:pt x="201038" y="71336"/>
                </a:cubicBezTo>
                <a:cubicBezTo>
                  <a:pt x="213531" y="65783"/>
                  <a:pt x="226979" y="62689"/>
                  <a:pt x="239949" y="58366"/>
                </a:cubicBezTo>
                <a:cubicBezTo>
                  <a:pt x="246434" y="56204"/>
                  <a:pt x="252772" y="53539"/>
                  <a:pt x="259404" y="51881"/>
                </a:cubicBezTo>
                <a:cubicBezTo>
                  <a:pt x="268051" y="49719"/>
                  <a:pt x="276808" y="47957"/>
                  <a:pt x="285345" y="45396"/>
                </a:cubicBezTo>
                <a:cubicBezTo>
                  <a:pt x="298440" y="41468"/>
                  <a:pt x="310992" y="35742"/>
                  <a:pt x="324255" y="32426"/>
                </a:cubicBezTo>
                <a:cubicBezTo>
                  <a:pt x="332902" y="30264"/>
                  <a:pt x="341626" y="28390"/>
                  <a:pt x="350196" y="25941"/>
                </a:cubicBezTo>
                <a:cubicBezTo>
                  <a:pt x="356769" y="24063"/>
                  <a:pt x="363019" y="21113"/>
                  <a:pt x="369651" y="19455"/>
                </a:cubicBezTo>
                <a:cubicBezTo>
                  <a:pt x="380345" y="16781"/>
                  <a:pt x="391204" y="14782"/>
                  <a:pt x="402077" y="12970"/>
                </a:cubicBezTo>
                <a:cubicBezTo>
                  <a:pt x="439093" y="6801"/>
                  <a:pt x="467828" y="4223"/>
                  <a:pt x="505838" y="0"/>
                </a:cubicBezTo>
                <a:cubicBezTo>
                  <a:pt x="557719" y="2162"/>
                  <a:pt x="609678" y="2912"/>
                  <a:pt x="661481" y="6485"/>
                </a:cubicBezTo>
                <a:cubicBezTo>
                  <a:pt x="672478" y="7243"/>
                  <a:pt x="683147" y="10579"/>
                  <a:pt x="693907" y="12970"/>
                </a:cubicBezTo>
                <a:cubicBezTo>
                  <a:pt x="723311" y="19504"/>
                  <a:pt x="726424" y="21648"/>
                  <a:pt x="758758" y="32426"/>
                </a:cubicBezTo>
                <a:lnTo>
                  <a:pt x="797668" y="45396"/>
                </a:lnTo>
                <a:cubicBezTo>
                  <a:pt x="804153" y="47558"/>
                  <a:pt x="810492" y="50223"/>
                  <a:pt x="817124" y="51881"/>
                </a:cubicBezTo>
                <a:cubicBezTo>
                  <a:pt x="825771" y="54043"/>
                  <a:pt x="834527" y="55805"/>
                  <a:pt x="843064" y="58366"/>
                </a:cubicBezTo>
                <a:cubicBezTo>
                  <a:pt x="856159" y="62295"/>
                  <a:pt x="868711" y="68020"/>
                  <a:pt x="881975" y="71336"/>
                </a:cubicBezTo>
                <a:cubicBezTo>
                  <a:pt x="921181" y="81137"/>
                  <a:pt x="899456" y="75002"/>
                  <a:pt x="946826" y="90792"/>
                </a:cubicBezTo>
                <a:cubicBezTo>
                  <a:pt x="953311" y="92954"/>
                  <a:pt x="960593" y="93485"/>
                  <a:pt x="966281" y="97277"/>
                </a:cubicBezTo>
                <a:cubicBezTo>
                  <a:pt x="988280" y="111943"/>
                  <a:pt x="980225" y="104736"/>
                  <a:pt x="992221" y="116732"/>
                </a:cubicBezTo>
              </a:path>
            </a:pathLst>
          </a:custGeom>
          <a:noFill/>
          <a:ln cap="flat" cmpd="sng" w="1092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19675" lIns="39350" spcFirstLastPara="1" rIns="39350" wrap="square" tIns="1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/>
          <p:nvPr/>
        </p:nvSpPr>
        <p:spPr>
          <a:xfrm rot="304776">
            <a:off x="1153278" y="2855645"/>
            <a:ext cx="43947" cy="99945"/>
          </a:xfrm>
          <a:custGeom>
            <a:rect b="b" l="l" r="r" t="t"/>
            <a:pathLst>
              <a:path extrusionOk="0" h="230222" w="194553">
                <a:moveTo>
                  <a:pt x="0" y="22698"/>
                </a:moveTo>
                <a:cubicBezTo>
                  <a:pt x="5404" y="21617"/>
                  <a:pt x="11053" y="21391"/>
                  <a:pt x="16213" y="19456"/>
                </a:cubicBezTo>
                <a:cubicBezTo>
                  <a:pt x="19862" y="18088"/>
                  <a:pt x="22380" y="14554"/>
                  <a:pt x="25941" y="12971"/>
                </a:cubicBezTo>
                <a:cubicBezTo>
                  <a:pt x="32188" y="10195"/>
                  <a:pt x="38911" y="8648"/>
                  <a:pt x="45396" y="6486"/>
                </a:cubicBezTo>
                <a:lnTo>
                  <a:pt x="55123" y="3243"/>
                </a:lnTo>
                <a:lnTo>
                  <a:pt x="64851" y="0"/>
                </a:lnTo>
                <a:cubicBezTo>
                  <a:pt x="84306" y="1081"/>
                  <a:pt x="103819" y="1395"/>
                  <a:pt x="123217" y="3243"/>
                </a:cubicBezTo>
                <a:cubicBezTo>
                  <a:pt x="130020" y="3891"/>
                  <a:pt x="137650" y="8953"/>
                  <a:pt x="142672" y="12971"/>
                </a:cubicBezTo>
                <a:cubicBezTo>
                  <a:pt x="145059" y="14881"/>
                  <a:pt x="146771" y="17546"/>
                  <a:pt x="149158" y="19456"/>
                </a:cubicBezTo>
                <a:cubicBezTo>
                  <a:pt x="152201" y="21890"/>
                  <a:pt x="155643" y="23779"/>
                  <a:pt x="158885" y="25941"/>
                </a:cubicBezTo>
                <a:lnTo>
                  <a:pt x="178341" y="55124"/>
                </a:lnTo>
                <a:lnTo>
                  <a:pt x="184826" y="64852"/>
                </a:lnTo>
                <a:lnTo>
                  <a:pt x="191311" y="84307"/>
                </a:lnTo>
                <a:lnTo>
                  <a:pt x="194553" y="94034"/>
                </a:lnTo>
                <a:cubicBezTo>
                  <a:pt x="193472" y="129702"/>
                  <a:pt x="194048" y="165459"/>
                  <a:pt x="191311" y="201039"/>
                </a:cubicBezTo>
                <a:cubicBezTo>
                  <a:pt x="190787" y="207855"/>
                  <a:pt x="186988" y="214009"/>
                  <a:pt x="184826" y="220494"/>
                </a:cubicBezTo>
                <a:lnTo>
                  <a:pt x="181583" y="230222"/>
                </a:lnTo>
              </a:path>
            </a:pathLst>
          </a:custGeom>
          <a:noFill/>
          <a:ln cap="flat" cmpd="sng" w="10925">
            <a:solidFill>
              <a:srgbClr val="AEAEAE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19675" lIns="39350" spcFirstLastPara="1" rIns="39350" wrap="square" tIns="1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864791" y="2520797"/>
            <a:ext cx="396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75" lIns="39350" spcFirstLastPara="1" rIns="39350" wrap="square" tIns="196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631">
                <a:solidFill>
                  <a:srgbClr val="42AB50"/>
                </a:solidFill>
                <a:latin typeface="Arial"/>
                <a:ea typeface="Arial"/>
                <a:cs typeface="Arial"/>
                <a:sym typeface="Arial"/>
              </a:rPr>
              <a:t>masked</a:t>
            </a:r>
            <a:endParaRPr sz="63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5614" y="1403259"/>
            <a:ext cx="2189187" cy="92214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/>
          <p:nvPr/>
        </p:nvSpPr>
        <p:spPr>
          <a:xfrm>
            <a:off x="1443325" y="2985055"/>
            <a:ext cx="10659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475" lIns="52475" spcFirstLastPara="1" rIns="52475" wrap="square" tIns="52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689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Counterfactual (masked)</a:t>
            </a:r>
            <a:endParaRPr sz="689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858899" y="2985055"/>
            <a:ext cx="3960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2475" lIns="52475" spcFirstLastPara="1" rIns="52475" wrap="square" tIns="52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689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Actual</a:t>
            </a:r>
            <a:endParaRPr sz="689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/>
          <p:nvPr/>
        </p:nvSpPr>
        <p:spPr>
          <a:xfrm>
            <a:off x="640080" y="27432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600"/>
              <a:buFont typeface="Arial Black"/>
              <a:buNone/>
            </a:pPr>
            <a:r>
              <a:rPr b="1" i="0" lang="ko" sz="2600" u="none" cap="none" strike="noStrike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SPCN: 학습 안정성 문제 해결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640080" y="731520"/>
            <a:ext cx="7772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300"/>
              <a:buFont typeface="Arial"/>
              <a:buNone/>
            </a:pPr>
            <a:r>
              <a:rPr b="0" i="0" lang="ko" sz="13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KAIST BML Lab · 팀 연구 · ICLR 202</a:t>
            </a:r>
            <a:r>
              <a:rPr lang="ko" sz="1300">
                <a:solidFill>
                  <a:srgbClr val="90A4AE"/>
                </a:solidFill>
              </a:rPr>
              <a:t>6</a:t>
            </a:r>
            <a:r>
              <a:rPr b="0" i="0" lang="ko" sz="13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 Accepted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640080" y="1097280"/>
            <a:ext cx="1097280" cy="36576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640080" y="137160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300"/>
              <a:buFont typeface="Arial"/>
              <a:buNone/>
            </a:pPr>
            <a:r>
              <a:rPr b="1" i="0" lang="ko" sz="13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문제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640080" y="1691640"/>
            <a:ext cx="7772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Arial"/>
              <a:buNone/>
            </a:pPr>
            <a:r>
              <a:rPr lang="ko" sz="1100">
                <a:solidFill>
                  <a:srgbClr val="212121"/>
                </a:solidFill>
              </a:rPr>
              <a:t>뇌 연구 기반 학습  알고리즘 </a:t>
            </a:r>
            <a:r>
              <a:rPr b="0" i="0" lang="ko" sz="11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Predictive Coding Network의 불안정 </a:t>
            </a:r>
            <a:r>
              <a:rPr lang="ko" sz="1100">
                <a:solidFill>
                  <a:srgbClr val="212121"/>
                </a:solidFill>
              </a:rPr>
              <a:t>발견</a:t>
            </a:r>
            <a:r>
              <a:rPr b="0" i="0" lang="ko" sz="11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640080" y="2194560"/>
            <a:ext cx="3657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300"/>
              <a:buFont typeface="Arial"/>
              <a:buNone/>
            </a:pPr>
            <a:r>
              <a:rPr b="1" i="0" lang="ko" sz="13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해결 과정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640075" y="2514600"/>
            <a:ext cx="39318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accent2"/>
                </a:solidFill>
              </a:rPr>
              <a:t>→ 뇌의 메커니즘을 더 잘 설명하는 Stable Preidctive Coding Network 고안 후 안정성 확인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</a:pPr>
            <a:r>
              <a:rPr lang="ko" sz="1100">
                <a:solidFill>
                  <a:schemeClr val="accent2"/>
                </a:solidFill>
              </a:rPr>
              <a:t>대뇌 피질 피라미드 구조에 대한 아이디어 제공</a:t>
            </a:r>
            <a:endParaRPr sz="1100">
              <a:solidFill>
                <a:schemeClr val="accen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</a:pPr>
            <a:r>
              <a:rPr lang="ko" sz="1100">
                <a:solidFill>
                  <a:schemeClr val="accent2"/>
                </a:solidFill>
              </a:rPr>
              <a:t>SPCN 모델 구현</a:t>
            </a:r>
            <a:endParaRPr sz="1100">
              <a:solidFill>
                <a:schemeClr val="accen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</a:pPr>
            <a:r>
              <a:rPr lang="ko" sz="1100">
                <a:solidFill>
                  <a:schemeClr val="accent2"/>
                </a:solidFill>
              </a:rPr>
              <a:t>다양한 안정성 지표 실험 값을 구하기 위한 테스트 코드 개발 및 실험 진행</a:t>
            </a:r>
            <a:endParaRPr sz="1100">
              <a:solidFill>
                <a:schemeClr val="accent2"/>
              </a:solidFill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90A4AE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8"/>
          <p:cNvPicPr preferRelativeResize="0"/>
          <p:nvPr/>
        </p:nvPicPr>
        <p:blipFill rotWithShape="1">
          <a:blip r:embed="rId3">
            <a:alphaModFix/>
          </a:blip>
          <a:srcRect b="0" l="0" r="319" t="0"/>
          <a:stretch/>
        </p:blipFill>
        <p:spPr>
          <a:xfrm>
            <a:off x="5198050" y="1764773"/>
            <a:ext cx="3843275" cy="25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900" y="486825"/>
            <a:ext cx="3021526" cy="97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640080" y="27432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600"/>
              <a:buFont typeface="Arial Black"/>
              <a:buNone/>
            </a:pPr>
            <a:r>
              <a:rPr b="1" i="0" lang="ko" sz="2600" u="none" cap="none" strike="noStrike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추천시스템 백엔드 엔지니어링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640080" y="731520"/>
            <a:ext cx="7772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300"/>
              <a:buFont typeface="Arial"/>
              <a:buNone/>
            </a:pPr>
            <a:r>
              <a:rPr lang="ko" sz="1300">
                <a:solidFill>
                  <a:srgbClr val="90A4AE"/>
                </a:solidFill>
              </a:rPr>
              <a:t>시스템 설계: </a:t>
            </a:r>
            <a:r>
              <a:rPr b="0" i="0" lang="ko" sz="13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Boostcamp AI Tech · GitHub 기반 레포 추천 서비스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56125" y="3680400"/>
            <a:ext cx="89403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Arial"/>
              <a:buChar char="•"/>
            </a:pPr>
            <a:r>
              <a:rPr b="0" i="0" lang="ko" sz="11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Candidate Generation → Ranking 2단계 추천 파이프라인 설계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Arial"/>
              <a:buChar char="•"/>
            </a:pPr>
            <a:r>
              <a:rPr b="0" i="0" lang="ko" sz="11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Collaborative Filtering + Content-Based Hybrid 모델로 Cold-start 완화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Arial"/>
              <a:buChar char="•"/>
            </a:pPr>
            <a:r>
              <a:rPr b="0" i="0" lang="ko" sz="11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FastAPI 기반 서빙 아키텍처 구현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Arial"/>
              <a:buChar char="•"/>
            </a:pPr>
            <a:r>
              <a:rPr b="0" i="0" lang="ko" sz="11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Feature 엔지니어링 및 평가 지표 설계 (NDCG, Hit Rate)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90A4AE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300" y="1113025"/>
            <a:ext cx="6480675" cy="27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640080" y="27432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600"/>
              <a:buFont typeface="Arial Black"/>
              <a:buNone/>
            </a:pPr>
            <a:r>
              <a:rPr b="1" i="0" lang="ko" sz="2600" u="none" cap="none" strike="noStrike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KG Explorer: 지식 그래프 기반 에이전트 시스템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640080" y="731520"/>
            <a:ext cx="7772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300"/>
              <a:buFont typeface="Arial"/>
              <a:buNone/>
            </a:pPr>
            <a:r>
              <a:rPr b="0" i="0" lang="ko" sz="13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AI/ML 기술 생태계를 KG로 구조화하고, 에이전트가 지식을 탐색·검증·확장하는 시스템 설계·구현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57200" y="1184575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200"/>
              <a:buFont typeface="Arial"/>
              <a:buNone/>
            </a:pPr>
            <a:r>
              <a:rPr b="1" i="0" lang="ko" sz="12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핵심 구현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592200" y="4446178"/>
            <a:ext cx="39798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</a:pPr>
            <a:r>
              <a:rPr b="0" i="0" lang="ko" sz="9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의도 분류 → Cypher 쿼리 자동 생성 → Neo4j KG 탐색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</a:pPr>
            <a:r>
              <a:rPr b="0" i="0" lang="ko" sz="9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LLM + 벡터 유사도 기반 관계 추론 → Critic 에이전트의 품질 검증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</a:pPr>
            <a:r>
              <a:rPr b="0" i="0" lang="ko" sz="9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탐색 → 갭 발견 → 문서 연결 → 재탐색의 자기 확장 루프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1268375" y="1593145"/>
            <a:ext cx="1453500" cy="5850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268375" y="1593145"/>
            <a:ext cx="145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KG 탐색 / 인사이트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패턴·갭 발견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2920200" y="1593145"/>
            <a:ext cx="1651800" cy="58500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2920200" y="1593145"/>
            <a:ext cx="165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Intent Classification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→ Cypher 자동 생성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→ Neo4j 쿼리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1268375" y="2178123"/>
            <a:ext cx="14535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↓ 갭 발견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0"/>
          <p:cNvSpPr/>
          <p:nvPr/>
        </p:nvSpPr>
        <p:spPr>
          <a:xfrm>
            <a:off x="1268375" y="2428828"/>
            <a:ext cx="1453500" cy="5850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0"/>
          <p:cNvSpPr/>
          <p:nvPr/>
        </p:nvSpPr>
        <p:spPr>
          <a:xfrm>
            <a:off x="1268375" y="2428828"/>
            <a:ext cx="145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새 문서 연결 추론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LLM + 벡터 유사도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2920200" y="2428828"/>
            <a:ext cx="1651800" cy="58500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2920200" y="2428828"/>
            <a:ext cx="165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ChromaDB 벡터 검색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+ LLM 관계 추론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+ 기존 KG 컨텍스트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1268375" y="3013806"/>
            <a:ext cx="14535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200"/>
              <a:buFont typeface="Arial"/>
              <a:buNone/>
            </a:pPr>
            <a:r>
              <a:rPr b="0" i="0" lang="ko" sz="12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1268375" y="3180943"/>
            <a:ext cx="1453500" cy="585000"/>
          </a:xfrm>
          <a:prstGeom prst="rect">
            <a:avLst/>
          </a:prstGeom>
          <a:solidFill>
            <a:srgbClr val="E651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0"/>
          <p:cNvSpPr/>
          <p:nvPr/>
        </p:nvSpPr>
        <p:spPr>
          <a:xfrm>
            <a:off x="1268375" y="3180943"/>
            <a:ext cx="145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Critic 품질 게이트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근거·중복·정합성 검증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2920200" y="3180943"/>
            <a:ext cx="165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65100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E65100"/>
                </a:solidFill>
                <a:latin typeface="Arial"/>
                <a:ea typeface="Arial"/>
                <a:cs typeface="Arial"/>
                <a:sym typeface="Arial"/>
              </a:rPr>
              <a:t>거부 → 재추론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1268375" y="3765921"/>
            <a:ext cx="14535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↓ 통과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1268375" y="3933057"/>
            <a:ext cx="1453500" cy="4179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1268375" y="3933057"/>
            <a:ext cx="1453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KG 업데이트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20"/>
          <p:cNvCxnSpPr/>
          <p:nvPr/>
        </p:nvCxnSpPr>
        <p:spPr>
          <a:xfrm>
            <a:off x="994055" y="1593140"/>
            <a:ext cx="0" cy="2697600"/>
          </a:xfrm>
          <a:prstGeom prst="straightConnector1">
            <a:avLst/>
          </a:prstGeom>
          <a:noFill/>
          <a:ln cap="flat" cmpd="sng" w="19050">
            <a:solidFill>
              <a:srgbClr val="1565C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8" name="Google Shape;218;p20"/>
          <p:cNvSpPr/>
          <p:nvPr/>
        </p:nvSpPr>
        <p:spPr>
          <a:xfrm>
            <a:off x="353975" y="3010470"/>
            <a:ext cx="73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↑ 재탐색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90A4AE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0" title="kgshow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252" y="3059066"/>
            <a:ext cx="3314919" cy="1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 title="answer_fu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252" y="1373526"/>
            <a:ext cx="3314892" cy="153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/>
          <p:nvPr/>
        </p:nvSpPr>
        <p:spPr>
          <a:xfrm>
            <a:off x="640080" y="27432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600"/>
              <a:buFont typeface="Arial Black"/>
              <a:buNone/>
            </a:pPr>
            <a:r>
              <a:rPr b="1" i="0" lang="ko" sz="2600" u="none" cap="none" strike="noStrike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LG CNS ①: LLM Agent PoC 기획·개발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640080" y="731520"/>
            <a:ext cx="7772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300"/>
              <a:buFont typeface="Arial"/>
              <a:buNone/>
            </a:pPr>
            <a:r>
              <a:rPr lang="ko" sz="1300">
                <a:solidFill>
                  <a:srgbClr val="90A4AE"/>
                </a:solidFill>
              </a:rPr>
              <a:t>Agentic</a:t>
            </a:r>
            <a:r>
              <a:rPr b="0" i="0" lang="ko" sz="13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AI 사업팀 · LangGraph 기반 멀티에이전트 워크플로우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640080" y="1097280"/>
            <a:ext cx="1097280" cy="36576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457200" y="1417320"/>
            <a:ext cx="1645920" cy="27432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90A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457200" y="1463040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457200" y="1828800"/>
            <a:ext cx="1645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None/>
            </a:pPr>
            <a:r>
              <a:rPr b="1" i="0" lang="ko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비정형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None/>
            </a:pPr>
            <a:r>
              <a:rPr b="1" i="0" lang="ko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RFP 문서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457200" y="2468880"/>
            <a:ext cx="16459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고객사별 상이한 형식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기술 요건 + 사업 요건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혼재된 구조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7040880" y="1417320"/>
            <a:ext cx="1645920" cy="27432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90A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7040880" y="1463040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7040880" y="1828800"/>
            <a:ext cx="1645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None/>
            </a:pPr>
            <a:r>
              <a:rPr b="1" i="0" lang="ko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구조화된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None/>
            </a:pPr>
            <a:r>
              <a:rPr b="1" i="0" lang="ko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제안서 슬라이드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7040880" y="2468880"/>
            <a:ext cx="16459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요구사항별 분류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기술 스펙 정리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PPT 자동 생성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2468880" y="1417320"/>
            <a:ext cx="4206240" cy="27432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2468880" y="1463040"/>
            <a:ext cx="4206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3F2FD"/>
              </a:buClr>
              <a:buSzPts val="1100"/>
              <a:buFont typeface="Arial"/>
              <a:buNone/>
            </a:pPr>
            <a:r>
              <a:rPr b="1" i="0" lang="ko" sz="1100" u="none" cap="none" strike="noStrike">
                <a:solidFill>
                  <a:srgbClr val="E3F2FD"/>
                </a:solidFill>
                <a:latin typeface="Arial"/>
                <a:ea typeface="Arial"/>
                <a:cs typeface="Arial"/>
                <a:sym typeface="Arial"/>
              </a:rPr>
              <a:t>LangGraph Agent Pipeline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3474720" y="1828800"/>
            <a:ext cx="2194560" cy="36576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3474720" y="1828800"/>
            <a:ext cx="21945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질의 유형 라우터 (조건 분기)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2743200" y="2377440"/>
            <a:ext cx="1280160" cy="411480"/>
          </a:xfrm>
          <a:prstGeom prst="rect">
            <a:avLst/>
          </a:prstGeom>
          <a:solidFill>
            <a:srgbClr val="1B2838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2743200" y="2377440"/>
            <a:ext cx="12801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문서 파싱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4160520" y="2377440"/>
            <a:ext cx="1280160" cy="411480"/>
          </a:xfrm>
          <a:prstGeom prst="rect">
            <a:avLst/>
          </a:prstGeom>
          <a:solidFill>
            <a:srgbClr val="1B2838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4160520" y="2377440"/>
            <a:ext cx="12801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요구사항 추출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2743200" y="2926080"/>
            <a:ext cx="1280160" cy="411480"/>
          </a:xfrm>
          <a:prstGeom prst="rect">
            <a:avLst/>
          </a:prstGeom>
          <a:solidFill>
            <a:srgbClr val="1B2838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>
            <a:off x="2743200" y="2926080"/>
            <a:ext cx="12801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분류/구조화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4160520" y="2926080"/>
            <a:ext cx="1280160" cy="411480"/>
          </a:xfrm>
          <a:prstGeom prst="rect">
            <a:avLst/>
          </a:prstGeom>
          <a:solidFill>
            <a:srgbClr val="1B2838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"/>
          <p:cNvSpPr/>
          <p:nvPr/>
        </p:nvSpPr>
        <p:spPr>
          <a:xfrm>
            <a:off x="4160520" y="2926080"/>
            <a:ext cx="12801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 생성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4297680" y="2194560"/>
            <a:ext cx="5486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3F2FD"/>
              </a:buClr>
              <a:buSzPts val="1200"/>
              <a:buFont typeface="Calibri"/>
              <a:buNone/>
            </a:pPr>
            <a:r>
              <a:rPr b="0" i="0" lang="ko" sz="1200" u="none" cap="none" strike="noStrike">
                <a:solidFill>
                  <a:srgbClr val="E3F2FD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3977640" y="2377440"/>
            <a:ext cx="274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3F2FD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E3F2FD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3200400" y="2743200"/>
            <a:ext cx="2743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3F2FD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E3F2FD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3977640" y="2926080"/>
            <a:ext cx="2743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3F2FD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E3F2FD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5577840" y="2468880"/>
            <a:ext cx="914400" cy="731520"/>
          </a:xfrm>
          <a:prstGeom prst="rect">
            <a:avLst/>
          </a:prstGeom>
          <a:solidFill>
            <a:srgbClr val="E651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5577840" y="2468880"/>
            <a:ext cx="9144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ko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ko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Approve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ko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→ 다음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2057400" y="246888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800"/>
              <a:buFont typeface="Calibri"/>
              <a:buNone/>
            </a:pPr>
            <a:r>
              <a:rPr b="0" i="0" lang="ko" sz="18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6629400" y="246888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800"/>
              <a:buFont typeface="Calibri"/>
              <a:buNone/>
            </a:pPr>
            <a:r>
              <a:rPr b="0" i="0" lang="ko" sz="18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90A4AE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/>
          <p:nvPr/>
        </p:nvSpPr>
        <p:spPr>
          <a:xfrm>
            <a:off x="640080" y="27432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600"/>
              <a:buFont typeface="Arial Black"/>
              <a:buNone/>
            </a:pPr>
            <a:r>
              <a:rPr b="1" i="0" lang="ko" sz="2600" u="none" cap="none" strike="noStrike">
                <a:solidFill>
                  <a:srgbClr val="212121"/>
                </a:solidFill>
                <a:latin typeface="Arial Black"/>
                <a:ea typeface="Arial Black"/>
                <a:cs typeface="Arial Black"/>
                <a:sym typeface="Arial Black"/>
              </a:rPr>
              <a:t>LG CNS ②: AI Agent 자동 평가 파이프라인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640080" y="731520"/>
            <a:ext cx="7772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300"/>
              <a:buFont typeface="Arial"/>
              <a:buNone/>
            </a:pPr>
            <a:r>
              <a:rPr lang="ko" sz="1300">
                <a:solidFill>
                  <a:srgbClr val="90A4AE"/>
                </a:solidFill>
              </a:rPr>
              <a:t>Agentic</a:t>
            </a:r>
            <a:r>
              <a:rPr b="0" i="0" lang="ko" sz="13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AI사업팀 · 10개 서비스 대상 품질 평가 체계 설계·구축 중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2"/>
          <p:cNvSpPr/>
          <p:nvPr/>
        </p:nvSpPr>
        <p:spPr>
          <a:xfrm>
            <a:off x="640080" y="1097280"/>
            <a:ext cx="1097280" cy="36576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457200" y="1463040"/>
            <a:ext cx="1371600" cy="146304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457200" y="150876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10개 AI Agent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서비스 로그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457200" y="2011680"/>
            <a:ext cx="1371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각 서비스가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다른 Sub Agent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호출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1828800" y="1828800"/>
            <a:ext cx="365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800"/>
              <a:buFont typeface="Calibri"/>
              <a:buNone/>
            </a:pPr>
            <a:r>
              <a:rPr b="0" i="0" lang="ko" sz="18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2194560" y="1505431"/>
            <a:ext cx="2926200" cy="146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"/>
          <p:cNvSpPr/>
          <p:nvPr/>
        </p:nvSpPr>
        <p:spPr>
          <a:xfrm>
            <a:off x="2194560" y="1508760"/>
            <a:ext cx="2926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3F2FD"/>
              </a:buClr>
              <a:buSzPts val="1100"/>
              <a:buFont typeface="Arial"/>
              <a:buNone/>
            </a:pPr>
            <a:r>
              <a:rPr b="1" i="0" lang="ko" sz="1100" u="none" cap="none" strike="noStrike">
                <a:solidFill>
                  <a:srgbClr val="E3F2FD"/>
                </a:solidFill>
                <a:latin typeface="Arial"/>
                <a:ea typeface="Arial"/>
                <a:cs typeface="Arial"/>
                <a:sym typeface="Arial"/>
              </a:rPr>
              <a:t>자동 평가 엔진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2194560" y="1755648"/>
            <a:ext cx="29260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90A4AE"/>
                </a:solidFill>
                <a:latin typeface="Arial"/>
                <a:ea typeface="Arial"/>
                <a:cs typeface="Arial"/>
                <a:sym typeface="Arial"/>
              </a:rPr>
              <a:t>DeepEval · SLLM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>
            <a:off x="2133893" y="2145511"/>
            <a:ext cx="914400" cy="685800"/>
          </a:xfrm>
          <a:prstGeom prst="rect">
            <a:avLst/>
          </a:prstGeom>
          <a:solidFill>
            <a:srgbClr val="1B2838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2"/>
          <p:cNvSpPr/>
          <p:nvPr/>
        </p:nvSpPr>
        <p:spPr>
          <a:xfrm>
            <a:off x="2105632" y="2145511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ko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의도 판단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ko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적절성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3185453" y="2145511"/>
            <a:ext cx="914400" cy="685800"/>
          </a:xfrm>
          <a:prstGeom prst="rect">
            <a:avLst/>
          </a:prstGeom>
          <a:solidFill>
            <a:srgbClr val="1B2838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2"/>
          <p:cNvSpPr/>
          <p:nvPr/>
        </p:nvSpPr>
        <p:spPr>
          <a:xfrm>
            <a:off x="3157192" y="2145511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ko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도구 호출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ko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적절성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4237013" y="2145511"/>
            <a:ext cx="914400" cy="685800"/>
          </a:xfrm>
          <a:prstGeom prst="rect">
            <a:avLst/>
          </a:prstGeom>
          <a:solidFill>
            <a:srgbClr val="1B2838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2"/>
          <p:cNvSpPr/>
          <p:nvPr/>
        </p:nvSpPr>
        <p:spPr>
          <a:xfrm>
            <a:off x="4208752" y="2145511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ko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답변 품질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0" lang="ko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싱글/멀티턴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5120640" y="1828800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800"/>
              <a:buFont typeface="Calibri"/>
              <a:buNone/>
            </a:pPr>
            <a:r>
              <a:rPr b="0" i="0" lang="ko" sz="18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86400" y="1463040"/>
            <a:ext cx="1371600" cy="64008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2"/>
          <p:cNvSpPr/>
          <p:nvPr/>
        </p:nvSpPr>
        <p:spPr>
          <a:xfrm>
            <a:off x="5486400" y="1463040"/>
            <a:ext cx="1371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배치 단위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집계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5486400" y="2103120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400"/>
              <a:buFont typeface="Calibri"/>
              <a:buNone/>
            </a:pPr>
            <a:r>
              <a:rPr b="0" i="0" lang="ko" sz="14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5486400" y="2331720"/>
            <a:ext cx="1371600" cy="64008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15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2"/>
          <p:cNvSpPr/>
          <p:nvPr/>
        </p:nvSpPr>
        <p:spPr>
          <a:xfrm>
            <a:off x="5486400" y="2331720"/>
            <a:ext cx="1371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담당자 평가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b="1" i="0" lang="ko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웹 포털 업로드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6858000" y="1828800"/>
            <a:ext cx="36576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800"/>
              <a:buFont typeface="Calibri"/>
              <a:buNone/>
            </a:pPr>
            <a:r>
              <a:rPr b="0" i="0" lang="ko" sz="1800" u="none" cap="none" strike="noStrike">
                <a:solidFill>
                  <a:srgbClr val="1565C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7223760" y="1463040"/>
            <a:ext cx="1463040" cy="1463040"/>
          </a:xfrm>
          <a:prstGeom prst="rect">
            <a:avLst/>
          </a:prstGeom>
          <a:solidFill>
            <a:srgbClr val="E651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2"/>
          <p:cNvSpPr/>
          <p:nvPr/>
        </p:nvSpPr>
        <p:spPr>
          <a:xfrm>
            <a:off x="7223760" y="1554480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ko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사람의 평가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2"/>
          <p:cNvSpPr/>
          <p:nvPr/>
        </p:nvSpPr>
        <p:spPr>
          <a:xfrm>
            <a:off x="7223760" y="1920240"/>
            <a:ext cx="146304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담당자가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웹 포털에서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평가 결과 확인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ko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 보정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p22"/>
          <p:cNvCxnSpPr/>
          <p:nvPr/>
        </p:nvCxnSpPr>
        <p:spPr>
          <a:xfrm>
            <a:off x="7955280" y="2971800"/>
            <a:ext cx="0" cy="365760"/>
          </a:xfrm>
          <a:prstGeom prst="straightConnector1">
            <a:avLst/>
          </a:prstGeom>
          <a:noFill/>
          <a:ln cap="flat" cmpd="sng" w="19050">
            <a:solidFill>
              <a:srgbClr val="E651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22"/>
          <p:cNvCxnSpPr/>
          <p:nvPr/>
        </p:nvCxnSpPr>
        <p:spPr>
          <a:xfrm>
            <a:off x="3200400" y="3365821"/>
            <a:ext cx="4755000" cy="0"/>
          </a:xfrm>
          <a:prstGeom prst="straightConnector1">
            <a:avLst/>
          </a:prstGeom>
          <a:noFill/>
          <a:ln cap="flat" cmpd="sng" w="19050">
            <a:solidFill>
              <a:srgbClr val="E651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2" name="Google Shape;292;p22"/>
          <p:cNvSpPr/>
          <p:nvPr/>
        </p:nvSpPr>
        <p:spPr>
          <a:xfrm>
            <a:off x="3200400" y="338328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65100"/>
              </a:buClr>
              <a:buSzPts val="800"/>
              <a:buFont typeface="Arial"/>
              <a:buNone/>
            </a:pPr>
            <a:r>
              <a:rPr b="0" i="0" lang="ko" sz="800" u="none" cap="none" strike="noStrike">
                <a:solidFill>
                  <a:srgbClr val="E65100"/>
                </a:solidFill>
                <a:latin typeface="Arial"/>
                <a:ea typeface="Arial"/>
                <a:cs typeface="Arial"/>
                <a:sym typeface="Arial"/>
              </a:rPr>
              <a:t>피드백 루프 → 평가 기준 개선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2"/>
          <p:cNvSpPr/>
          <p:nvPr/>
        </p:nvSpPr>
        <p:spPr>
          <a:xfrm>
            <a:off x="640080" y="3703320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200"/>
              <a:buFont typeface="Arial"/>
              <a:buNone/>
            </a:pPr>
            <a:r>
              <a:rPr b="1" i="0" lang="ko" sz="1200" u="none" cap="none" strike="noStrike">
                <a:solidFill>
                  <a:srgbClr val="1565C0"/>
                </a:solidFill>
                <a:latin typeface="Arial"/>
                <a:ea typeface="Arial"/>
                <a:cs typeface="Arial"/>
                <a:sym typeface="Arial"/>
              </a:rPr>
              <a:t>핵심 설계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640080" y="3977640"/>
            <a:ext cx="77724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</a:pPr>
            <a:r>
              <a:rPr b="0" i="0" lang="ko" sz="9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10개 서비스가 각각 다른 Sub Agent를 호출하므로 서비스별 평가 기준 커스터마이징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</a:pPr>
            <a:r>
              <a:rPr b="0" i="0" lang="ko" sz="9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자동 평가(LLM) + 사람 평가를 결합한 하이브리드 평가 체계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</a:pPr>
            <a:r>
              <a:rPr b="0" i="0" lang="ko" sz="9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배치 단위 운영으로 지속적 품질 모니터링 가능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2"/>
          <p:cNvSpPr/>
          <p:nvPr/>
        </p:nvSpPr>
        <p:spPr>
          <a:xfrm>
            <a:off x="0" y="4617720"/>
            <a:ext cx="9144000" cy="52578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"/>
          <p:cNvSpPr/>
          <p:nvPr/>
        </p:nvSpPr>
        <p:spPr>
          <a:xfrm>
            <a:off x="457200" y="4663440"/>
            <a:ext cx="8229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565C0"/>
              </a:buClr>
              <a:buSzPts val="1000"/>
              <a:buFont typeface="Consolas"/>
              <a:buNone/>
            </a:pPr>
            <a:r>
              <a:rPr b="0" i="0" lang="ko" sz="1000" u="none" cap="none" strike="noStrike">
                <a:solidFill>
                  <a:srgbClr val="1565C0"/>
                </a:solidFill>
                <a:latin typeface="Consolas"/>
                <a:ea typeface="Consolas"/>
                <a:cs typeface="Consolas"/>
                <a:sym typeface="Consolas"/>
              </a:rPr>
              <a:t>Tech: Python · DeepEval · SLLM · Batch Processing · Human-in-the-loop Evaluation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2"/>
          <p:cNvSpPr/>
          <p:nvPr/>
        </p:nvSpPr>
        <p:spPr>
          <a:xfrm>
            <a:off x="8503920" y="4709160"/>
            <a:ext cx="457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0A4AE"/>
              </a:buClr>
              <a:buSzPts val="1000"/>
              <a:buFont typeface="Calibri"/>
              <a:buNone/>
            </a:pPr>
            <a:r>
              <a:rPr b="0" i="0" lang="ko" sz="1000" u="none" cap="none" strike="noStrike">
                <a:solidFill>
                  <a:srgbClr val="90A4AE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22"/>
          <p:cNvCxnSpPr/>
          <p:nvPr/>
        </p:nvCxnSpPr>
        <p:spPr>
          <a:xfrm rot="10800000">
            <a:off x="3200400" y="2992550"/>
            <a:ext cx="2700" cy="314100"/>
          </a:xfrm>
          <a:prstGeom prst="straightConnector1">
            <a:avLst/>
          </a:prstGeom>
          <a:noFill/>
          <a:ln cap="flat" cmpd="sng" w="19050">
            <a:solidFill>
              <a:srgbClr val="E65100"/>
            </a:solidFill>
            <a:prstDash val="solid"/>
            <a:round/>
            <a:headEnd len="sm" w="sm" type="none"/>
            <a:tailEnd len="sm" w="sm" type="stealth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